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256" r:id="rId2"/>
    <p:sldId id="257" r:id="rId3"/>
    <p:sldId id="262" r:id="rId4"/>
    <p:sldId id="261" r:id="rId5"/>
    <p:sldId id="263" r:id="rId6"/>
    <p:sldId id="296" r:id="rId7"/>
    <p:sldId id="308" r:id="rId8"/>
    <p:sldId id="299" r:id="rId9"/>
    <p:sldId id="270" r:id="rId10"/>
    <p:sldId id="271" r:id="rId11"/>
    <p:sldId id="274" r:id="rId12"/>
    <p:sldId id="275" r:id="rId13"/>
    <p:sldId id="276" r:id="rId14"/>
    <p:sldId id="277" r:id="rId15"/>
    <p:sldId id="295" r:id="rId16"/>
    <p:sldId id="298" r:id="rId17"/>
    <p:sldId id="306" r:id="rId18"/>
    <p:sldId id="307" r:id="rId19"/>
    <p:sldId id="300" r:id="rId20"/>
    <p:sldId id="301" r:id="rId21"/>
    <p:sldId id="302" r:id="rId22"/>
    <p:sldId id="303" r:id="rId23"/>
    <p:sldId id="304" r:id="rId24"/>
    <p:sldId id="305" r:id="rId25"/>
    <p:sldId id="278" r:id="rId26"/>
  </p:sldIdLst>
  <p:sldSz cx="9144000" cy="5143500" type="screen16x9"/>
  <p:notesSz cx="6858000" cy="9144000"/>
  <p:embeddedFontLst>
    <p:embeddedFont>
      <p:font typeface="Arvo" panose="020B0604020202020204" charset="0"/>
      <p:regular r:id="rId28"/>
      <p:bold r:id="rId29"/>
      <p:italic r:id="rId30"/>
      <p:boldItalic r:id="rId31"/>
    </p:embeddedFont>
    <p:embeddedFont>
      <p:font typeface="Roboto Condensed" panose="020000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63" d="100"/>
          <a:sy n="63" d="100"/>
        </p:scale>
        <p:origin x="1018"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24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63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89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0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hyperlink" Target="https://freepngimg.com/png/22516-gift-ribbon-clipar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echienest.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53010" y="-425752"/>
            <a:ext cx="9057861" cy="1905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chemeClr val="tx1"/>
                </a:solidFill>
              </a:rPr>
              <a:t>INTERNATIONAL SCHOOL OF INFORMATICS AND MANAGEMENT</a:t>
            </a:r>
            <a:endParaRPr sz="3600" dirty="0">
              <a:solidFill>
                <a:schemeClr val="tx1"/>
              </a:solidFill>
            </a:endParaRPr>
          </a:p>
        </p:txBody>
      </p:sp>
      <p:sp>
        <p:nvSpPr>
          <p:cNvPr id="2" name="TextBox 1">
            <a:extLst>
              <a:ext uri="{FF2B5EF4-FFF2-40B4-BE49-F238E27FC236}">
                <a16:creationId xmlns:a16="http://schemas.microsoft.com/office/drawing/2014/main" id="{1372F99E-AFC1-497F-A734-C7BE065BF523}"/>
              </a:ext>
            </a:extLst>
          </p:cNvPr>
          <p:cNvSpPr txBox="1"/>
          <p:nvPr/>
        </p:nvSpPr>
        <p:spPr>
          <a:xfrm>
            <a:off x="1540863" y="1110937"/>
            <a:ext cx="5263368" cy="276999"/>
          </a:xfrm>
          <a:prstGeom prst="rect">
            <a:avLst/>
          </a:prstGeom>
          <a:noFill/>
        </p:spPr>
        <p:txBody>
          <a:bodyPr wrap="square" rtlCol="0">
            <a:spAutoFit/>
          </a:bodyPr>
          <a:lstStyle/>
          <a:p>
            <a:r>
              <a:rPr lang="en-US" sz="1200" dirty="0">
                <a:solidFill>
                  <a:schemeClr val="bg1">
                    <a:lumMod val="95000"/>
                  </a:schemeClr>
                </a:solidFill>
                <a:latin typeface="Times New Roman" panose="02020603050405020304" pitchFamily="18" charset="0"/>
                <a:cs typeface="Times New Roman" panose="02020603050405020304" pitchFamily="18" charset="0"/>
              </a:rPr>
              <a:t>Affiliated By Rajasthan Technical University Kota, Rajasthan-324010</a:t>
            </a:r>
            <a:endParaRPr lang="en-IN" sz="12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6D9DCA1-3ACD-4004-9DB3-B04A38D2ECD2}"/>
              </a:ext>
            </a:extLst>
          </p:cNvPr>
          <p:cNvPicPr>
            <a:picLocks noChangeAspect="1"/>
          </p:cNvPicPr>
          <p:nvPr/>
        </p:nvPicPr>
        <p:blipFill>
          <a:blip r:embed="rId3"/>
          <a:stretch>
            <a:fillRect/>
          </a:stretch>
        </p:blipFill>
        <p:spPr>
          <a:xfrm>
            <a:off x="8209128" y="9608"/>
            <a:ext cx="934872" cy="1034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604F58EE-787E-439B-8F58-1F5C6D608F0A}"/>
              </a:ext>
            </a:extLst>
          </p:cNvPr>
          <p:cNvSpPr txBox="1"/>
          <p:nvPr/>
        </p:nvSpPr>
        <p:spPr>
          <a:xfrm>
            <a:off x="1404873" y="3040143"/>
            <a:ext cx="5663821" cy="1077218"/>
          </a:xfrm>
          <a:prstGeom prst="rect">
            <a:avLst/>
          </a:prstGeom>
          <a:noFill/>
        </p:spPr>
        <p:txBody>
          <a:bodyPr wrap="square" rtlCol="0">
            <a:spAutoFit/>
          </a:bodyPr>
          <a:lstStyle/>
          <a:p>
            <a:pPr lvl="1"/>
            <a:r>
              <a:rPr lang="en-US" sz="2400" b="1" dirty="0">
                <a:solidFill>
                  <a:schemeClr val="bg1">
                    <a:lumMod val="95000"/>
                  </a:schemeClr>
                </a:solidFill>
                <a:latin typeface="Times New Roman" panose="02020603050405020304" pitchFamily="18" charset="0"/>
                <a:cs typeface="Times New Roman" panose="02020603050405020304" pitchFamily="18" charset="0"/>
              </a:rPr>
              <a:t>           Industrial Project Report</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E57989-8EA1-4B9D-823B-0975D4491820}"/>
              </a:ext>
            </a:extLst>
          </p:cNvPr>
          <p:cNvSpPr txBox="1"/>
          <p:nvPr/>
        </p:nvSpPr>
        <p:spPr>
          <a:xfrm>
            <a:off x="1952615" y="3642570"/>
            <a:ext cx="4114800" cy="307777"/>
          </a:xfrm>
          <a:prstGeom prst="rect">
            <a:avLst/>
          </a:prstGeom>
          <a:noFill/>
        </p:spPr>
        <p:txBody>
          <a:bodyPr wrap="square" lIns="91440" tIns="45720" rIns="91440" bIns="45720" rtlCol="0" anchor="t">
            <a:spAutoFit/>
          </a:bodyPr>
          <a:lstStyle/>
          <a:p>
            <a:r>
              <a:rPr lang="en-IN" b="1" dirty="0">
                <a:solidFill>
                  <a:schemeClr val="bg1">
                    <a:lumMod val="95000"/>
                  </a:schemeClr>
                </a:solidFill>
                <a:latin typeface="Times New Roman"/>
                <a:cs typeface="Times New Roman"/>
              </a:rPr>
              <a:t>Project Name: Real Estate House Price Predictor </a:t>
            </a:r>
            <a:endParaRPr lang="en-IN"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3F8617A-A31F-4D89-8BFA-9BEE4DF519D0}"/>
              </a:ext>
            </a:extLst>
          </p:cNvPr>
          <p:cNvSpPr txBox="1"/>
          <p:nvPr/>
        </p:nvSpPr>
        <p:spPr>
          <a:xfrm flipH="1">
            <a:off x="3765045" y="737134"/>
            <a:ext cx="3632353" cy="307777"/>
          </a:xfrm>
          <a:prstGeom prst="rect">
            <a:avLst/>
          </a:prstGeom>
          <a:noFill/>
        </p:spPr>
        <p:txBody>
          <a:bodyPr wrap="square" rtlCol="0">
            <a:spAutoFit/>
          </a:bodyPr>
          <a:lstStyle/>
          <a:p>
            <a:r>
              <a:rPr lang="en-IN" dirty="0">
                <a:solidFill>
                  <a:schemeClr val="tx1">
                    <a:lumMod val="50000"/>
                  </a:schemeClr>
                </a:solidFill>
                <a:latin typeface="Times New Roman" panose="02020603050405020304" pitchFamily="18" charset="0"/>
                <a:cs typeface="Times New Roman" panose="02020603050405020304" pitchFamily="18" charset="0"/>
              </a:rPr>
              <a:t>TECHNICAL CAMPUS,JAIPUR</a:t>
            </a:r>
          </a:p>
        </p:txBody>
      </p:sp>
      <p:sp>
        <p:nvSpPr>
          <p:cNvPr id="8" name="TextBox 7">
            <a:extLst>
              <a:ext uri="{FF2B5EF4-FFF2-40B4-BE49-F238E27FC236}">
                <a16:creationId xmlns:a16="http://schemas.microsoft.com/office/drawing/2014/main" id="{FA3EB5F2-C4F1-413F-B659-31971F3A7F7D}"/>
              </a:ext>
            </a:extLst>
          </p:cNvPr>
          <p:cNvSpPr txBox="1"/>
          <p:nvPr/>
        </p:nvSpPr>
        <p:spPr>
          <a:xfrm>
            <a:off x="1444316" y="2685498"/>
            <a:ext cx="5876859" cy="338554"/>
          </a:xfrm>
          <a:prstGeom prst="rect">
            <a:avLst/>
          </a:prstGeom>
          <a:noFill/>
        </p:spPr>
        <p:txBody>
          <a:bodyPr wrap="square" lIns="91440" tIns="45720" rIns="91440" bIns="45720" rtlCol="0" anchor="t">
            <a:spAutoFit/>
          </a:bodyPr>
          <a:lstStyle/>
          <a:p>
            <a:r>
              <a:rPr lang="en-IN" sz="1600" b="1" dirty="0">
                <a:solidFill>
                  <a:schemeClr val="bg1"/>
                </a:solidFill>
                <a:latin typeface="Times New Roman"/>
                <a:cs typeface="Times New Roman"/>
              </a:rPr>
              <a:t>MASTER OF COMPUTER APPLICATIONS SEM – 3rd</a:t>
            </a:r>
            <a:endParaRPr lang="en-IN" sz="1800" b="1" dirty="0">
              <a:solidFill>
                <a:schemeClr val="bg1"/>
              </a:solidFill>
              <a:latin typeface="Times New Roman"/>
              <a:cs typeface="Times New Roman"/>
            </a:endParaRPr>
          </a:p>
        </p:txBody>
      </p:sp>
      <p:sp>
        <p:nvSpPr>
          <p:cNvPr id="9" name="TextBox 8">
            <a:extLst>
              <a:ext uri="{FF2B5EF4-FFF2-40B4-BE49-F238E27FC236}">
                <a16:creationId xmlns:a16="http://schemas.microsoft.com/office/drawing/2014/main" id="{29BFA558-66E2-45F7-BDE7-AD09B7D88C5B}"/>
              </a:ext>
            </a:extLst>
          </p:cNvPr>
          <p:cNvSpPr txBox="1"/>
          <p:nvPr/>
        </p:nvSpPr>
        <p:spPr>
          <a:xfrm>
            <a:off x="7268535" y="2503683"/>
            <a:ext cx="1621412" cy="276999"/>
          </a:xfrm>
          <a:prstGeom prst="rect">
            <a:avLst/>
          </a:prstGeom>
          <a:noFill/>
        </p:spPr>
        <p:txBody>
          <a:bodyPr wrap="square" rtlCol="0">
            <a:spAutoFit/>
          </a:bodyPr>
          <a:lstStyle/>
          <a:p>
            <a:r>
              <a:rPr lang="en-IN" sz="1200" b="1" u="sng" dirty="0"/>
              <a:t>   PRESENTED</a:t>
            </a:r>
            <a:r>
              <a:rPr lang="en-IN" sz="1200" u="sng" dirty="0"/>
              <a:t> </a:t>
            </a:r>
            <a:r>
              <a:rPr lang="en-IN" sz="1200" b="1" u="sng" dirty="0"/>
              <a:t>BY</a:t>
            </a:r>
            <a:r>
              <a:rPr lang="en-IN" sz="1200" u="sng" dirty="0"/>
              <a:t>:-</a:t>
            </a:r>
          </a:p>
        </p:txBody>
      </p:sp>
      <p:sp>
        <p:nvSpPr>
          <p:cNvPr id="10" name="TextBox 9">
            <a:extLst>
              <a:ext uri="{FF2B5EF4-FFF2-40B4-BE49-F238E27FC236}">
                <a16:creationId xmlns:a16="http://schemas.microsoft.com/office/drawing/2014/main" id="{DEA2D257-8B5C-4BAD-ABC8-1CE6841948B5}"/>
              </a:ext>
            </a:extLst>
          </p:cNvPr>
          <p:cNvSpPr txBox="1"/>
          <p:nvPr/>
        </p:nvSpPr>
        <p:spPr>
          <a:xfrm>
            <a:off x="7001525" y="2728813"/>
            <a:ext cx="2608276" cy="523220"/>
          </a:xfrm>
          <a:prstGeom prst="rect">
            <a:avLst/>
          </a:prstGeom>
          <a:noFill/>
        </p:spPr>
        <p:txBody>
          <a:bodyPr wrap="square" rtlCol="0">
            <a:spAutoFit/>
          </a:bodyPr>
          <a:lstStyle/>
          <a:p>
            <a:pPr marL="285750" indent="-285750">
              <a:buFont typeface="Wingdings" panose="05000000000000000000" pitchFamily="2" charset="2"/>
              <a:buChar char="ü"/>
            </a:pPr>
            <a:r>
              <a:rPr lang="en-IN" dirty="0">
                <a:solidFill>
                  <a:schemeClr val="tx1">
                    <a:lumMod val="50000"/>
                  </a:schemeClr>
                </a:solidFill>
                <a:latin typeface="Times New Roman" panose="02020603050405020304" pitchFamily="18" charset="0"/>
                <a:cs typeface="Times New Roman" panose="02020603050405020304" pitchFamily="18" charset="0"/>
              </a:rPr>
              <a:t>NIKHIL KUMAWAT</a:t>
            </a:r>
          </a:p>
          <a:p>
            <a:pPr marL="285750" indent="-285750">
              <a:buFont typeface="Wingdings" panose="05000000000000000000" pitchFamily="2" charset="2"/>
              <a:buChar char="ü"/>
            </a:pPr>
            <a:r>
              <a:rPr lang="en-IN" dirty="0">
                <a:solidFill>
                  <a:schemeClr val="tx1">
                    <a:lumMod val="50000"/>
                  </a:schemeClr>
                </a:solidFill>
                <a:latin typeface="Times New Roman" panose="02020603050405020304" pitchFamily="18" charset="0"/>
                <a:cs typeface="Times New Roman" panose="02020603050405020304" pitchFamily="18" charset="0"/>
              </a:rPr>
              <a:t>MCA/2020/4287</a:t>
            </a:r>
          </a:p>
        </p:txBody>
      </p:sp>
      <p:sp>
        <p:nvSpPr>
          <p:cNvPr id="11" name="TextBox 10">
            <a:extLst>
              <a:ext uri="{FF2B5EF4-FFF2-40B4-BE49-F238E27FC236}">
                <a16:creationId xmlns:a16="http://schemas.microsoft.com/office/drawing/2014/main" id="{952BF378-D665-4031-BBEB-EF10BC2F1B64}"/>
              </a:ext>
            </a:extLst>
          </p:cNvPr>
          <p:cNvSpPr txBox="1"/>
          <p:nvPr/>
        </p:nvSpPr>
        <p:spPr>
          <a:xfrm>
            <a:off x="0" y="4129506"/>
            <a:ext cx="2079795" cy="954107"/>
          </a:xfrm>
          <a:prstGeom prst="rect">
            <a:avLst/>
          </a:prstGeom>
          <a:noFill/>
        </p:spPr>
        <p:txBody>
          <a:bodyPr wrap="square" lIns="91440" tIns="45720" rIns="91440" bIns="45720" rtlCol="0" anchor="t">
            <a:spAutoFit/>
          </a:bodyPr>
          <a:lstStyle/>
          <a:p>
            <a:r>
              <a:rPr lang="en-IN" b="1" u="sng" dirty="0">
                <a:latin typeface="Times New Roman" panose="02020603050405020304" pitchFamily="18" charset="0"/>
                <a:cs typeface="Times New Roman" panose="02020603050405020304" pitchFamily="18" charset="0"/>
              </a:rPr>
              <a:t>Submitted To</a:t>
            </a:r>
            <a:r>
              <a:rPr lang="en-IN" b="1"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Faculty Mentor</a:t>
            </a:r>
          </a:p>
          <a:p>
            <a:r>
              <a:rPr lang="en-IN" dirty="0" err="1">
                <a:latin typeface="Times New Roman"/>
                <a:cs typeface="Times New Roman"/>
              </a:rPr>
              <a:t>Dr.</a:t>
            </a:r>
            <a:r>
              <a:rPr lang="en-IN" dirty="0">
                <a:latin typeface="Times New Roman"/>
                <a:cs typeface="Times New Roman"/>
              </a:rPr>
              <a:t> Vijay Gupta</a:t>
            </a:r>
          </a:p>
          <a:p>
            <a:endParaRPr lang="en-IN" dirty="0"/>
          </a:p>
        </p:txBody>
      </p:sp>
      <p:pic>
        <p:nvPicPr>
          <p:cNvPr id="3" name="Picture 11" descr="A picture containing text, container&#10;&#10;Description automatically generated">
            <a:extLst>
              <a:ext uri="{FF2B5EF4-FFF2-40B4-BE49-F238E27FC236}">
                <a16:creationId xmlns:a16="http://schemas.microsoft.com/office/drawing/2014/main" id="{7FA7B417-E3B0-4EE3-8832-4A7BCCB40E49}"/>
              </a:ext>
            </a:extLst>
          </p:cNvPr>
          <p:cNvPicPr>
            <a:picLocks noChangeAspect="1"/>
          </p:cNvPicPr>
          <p:nvPr/>
        </p:nvPicPr>
        <p:blipFill>
          <a:blip r:embed="rId4"/>
          <a:stretch>
            <a:fillRect/>
          </a:stretch>
        </p:blipFill>
        <p:spPr>
          <a:xfrm>
            <a:off x="3510249" y="1391830"/>
            <a:ext cx="1159526" cy="1175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07" name="Google Shape;407;p26"/>
          <p:cNvSpPr txBox="1">
            <a:spLocks noGrp="1"/>
          </p:cNvSpPr>
          <p:nvPr>
            <p:ph type="ctrTitle" idx="4294967295"/>
          </p:nvPr>
        </p:nvSpPr>
        <p:spPr>
          <a:xfrm>
            <a:off x="2613475" y="8004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89,526,124$</a:t>
            </a:r>
            <a:endParaRPr sz="3000"/>
          </a:p>
        </p:txBody>
      </p:sp>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45B0F906-F3E4-44C5-B207-8DBABF5AC9A4}"/>
              </a:ext>
            </a:extLst>
          </p:cNvPr>
          <p:cNvPicPr>
            <a:picLocks noChangeAspect="1"/>
          </p:cNvPicPr>
          <p:nvPr/>
        </p:nvPicPr>
        <p:blipFill rotWithShape="1">
          <a:blip r:embed="rId3"/>
          <a:srcRect l="10548" t="12495" r="11031" b="6345"/>
          <a:stretch/>
        </p:blipFill>
        <p:spPr>
          <a:xfrm>
            <a:off x="0" y="484532"/>
            <a:ext cx="9143999" cy="41744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5A0EA187-E1B0-4AF7-8971-F5F0BCACE27C}"/>
              </a:ext>
            </a:extLst>
          </p:cNvPr>
          <p:cNvPicPr>
            <a:picLocks noChangeAspect="1"/>
          </p:cNvPicPr>
          <p:nvPr/>
        </p:nvPicPr>
        <p:blipFill rotWithShape="1">
          <a:blip r:embed="rId3"/>
          <a:srcRect l="10467" t="12496" r="10307" b="6474"/>
          <a:stretch/>
        </p:blipFill>
        <p:spPr>
          <a:xfrm>
            <a:off x="0" y="487845"/>
            <a:ext cx="9144000" cy="4167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2EE75398-4E02-4151-963E-31C82A355735}"/>
              </a:ext>
            </a:extLst>
          </p:cNvPr>
          <p:cNvPicPr>
            <a:picLocks noChangeAspect="1"/>
          </p:cNvPicPr>
          <p:nvPr/>
        </p:nvPicPr>
        <p:blipFill rotWithShape="1">
          <a:blip r:embed="rId3"/>
          <a:srcRect l="10547" t="12495" r="11112" b="6602"/>
          <a:stretch/>
        </p:blipFill>
        <p:spPr>
          <a:xfrm>
            <a:off x="269696" y="491158"/>
            <a:ext cx="8315647" cy="41611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Picture 4">
            <a:extLst>
              <a:ext uri="{FF2B5EF4-FFF2-40B4-BE49-F238E27FC236}">
                <a16:creationId xmlns:a16="http://schemas.microsoft.com/office/drawing/2014/main" id="{628C26F3-DA6D-457D-855F-928478C0B0BA}"/>
              </a:ext>
            </a:extLst>
          </p:cNvPr>
          <p:cNvPicPr>
            <a:picLocks noChangeAspect="1"/>
          </p:cNvPicPr>
          <p:nvPr/>
        </p:nvPicPr>
        <p:blipFill rotWithShape="1">
          <a:blip r:embed="rId3"/>
          <a:srcRect l="11113" t="12382" r="11353" b="6330"/>
          <a:stretch/>
        </p:blipFill>
        <p:spPr>
          <a:xfrm>
            <a:off x="0" y="481219"/>
            <a:ext cx="9143999" cy="41810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E74355F7-D46D-41F9-8879-764B73553CE3}"/>
              </a:ext>
            </a:extLst>
          </p:cNvPr>
          <p:cNvPicPr>
            <a:picLocks noChangeAspect="1"/>
          </p:cNvPicPr>
          <p:nvPr/>
        </p:nvPicPr>
        <p:blipFill rotWithShape="1">
          <a:blip r:embed="rId3"/>
          <a:srcRect l="10628" t="12270" r="11514" b="7632"/>
          <a:stretch/>
        </p:blipFill>
        <p:spPr>
          <a:xfrm>
            <a:off x="0" y="511865"/>
            <a:ext cx="9144000" cy="4119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2B137D4E-71CA-4335-9ED6-2D2C7C36E662}"/>
              </a:ext>
            </a:extLst>
          </p:cNvPr>
          <p:cNvPicPr>
            <a:picLocks noChangeAspect="1"/>
          </p:cNvPicPr>
          <p:nvPr/>
        </p:nvPicPr>
        <p:blipFill rotWithShape="1">
          <a:blip r:embed="rId3"/>
          <a:srcRect l="10306" t="12366" r="11272" b="6216"/>
          <a:stretch/>
        </p:blipFill>
        <p:spPr>
          <a:xfrm>
            <a:off x="0" y="477906"/>
            <a:ext cx="9143999" cy="4187687"/>
          </a:xfrm>
          <a:prstGeom prst="rect">
            <a:avLst/>
          </a:prstGeom>
        </p:spPr>
      </p:pic>
    </p:spTree>
    <p:extLst>
      <p:ext uri="{BB962C8B-B14F-4D97-AF65-F5344CB8AC3E}">
        <p14:creationId xmlns:p14="http://schemas.microsoft.com/office/powerpoint/2010/main" val="2434624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F21C175C-4BA7-4D3C-96B1-9E946CCE212E}"/>
              </a:ext>
            </a:extLst>
          </p:cNvPr>
          <p:cNvSpPr txBox="1"/>
          <p:nvPr/>
        </p:nvSpPr>
        <p:spPr>
          <a:xfrm>
            <a:off x="824502" y="782762"/>
            <a:ext cx="76491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here we can correlate between housing price and the number of </a:t>
            </a:r>
            <a:r>
              <a:rPr lang="en-US" dirty="0" err="1"/>
              <a:t>bedrooms.We</a:t>
            </a:r>
            <a:r>
              <a:rPr lang="en-US" dirty="0"/>
              <a:t> can clearly see here that when we increase the number of bedrooms then the pricing of the houses will automatically </a:t>
            </a:r>
            <a:r>
              <a:rPr lang="en-US" dirty="0" err="1"/>
              <a:t>increased</a:t>
            </a:r>
            <a:r>
              <a:rPr lang="en-US" dirty="0"/>
              <a:t>.</a:t>
            </a:r>
          </a:p>
          <a:p>
            <a:pPr algn="l"/>
            <a:endParaRPr lang="en-US" dirty="0"/>
          </a:p>
        </p:txBody>
      </p:sp>
      <p:pic>
        <p:nvPicPr>
          <p:cNvPr id="4" name="Picture 4" descr="Text&#10;&#10;Description automatically generated">
            <a:extLst>
              <a:ext uri="{FF2B5EF4-FFF2-40B4-BE49-F238E27FC236}">
                <a16:creationId xmlns:a16="http://schemas.microsoft.com/office/drawing/2014/main" id="{D4D3AD69-E04C-49EB-AD35-D7DB53DCFA76}"/>
              </a:ext>
            </a:extLst>
          </p:cNvPr>
          <p:cNvPicPr>
            <a:picLocks noChangeAspect="1"/>
          </p:cNvPicPr>
          <p:nvPr/>
        </p:nvPicPr>
        <p:blipFill>
          <a:blip r:embed="rId3"/>
          <a:stretch>
            <a:fillRect/>
          </a:stretch>
        </p:blipFill>
        <p:spPr>
          <a:xfrm>
            <a:off x="824501" y="1524013"/>
            <a:ext cx="6146514" cy="2955934"/>
          </a:xfrm>
          <a:prstGeom prst="rect">
            <a:avLst/>
          </a:prstGeom>
        </p:spPr>
      </p:pic>
    </p:spTree>
    <p:extLst>
      <p:ext uri="{BB962C8B-B14F-4D97-AF65-F5344CB8AC3E}">
        <p14:creationId xmlns:p14="http://schemas.microsoft.com/office/powerpoint/2010/main" val="2610646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D49E30-FE10-4670-A38F-C8794B0BFE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pic>
        <p:nvPicPr>
          <p:cNvPr id="3" name="Picture 3" descr="Chart, histogram&#10;&#10;Description automatically generated">
            <a:extLst>
              <a:ext uri="{FF2B5EF4-FFF2-40B4-BE49-F238E27FC236}">
                <a16:creationId xmlns:a16="http://schemas.microsoft.com/office/drawing/2014/main" id="{4273DC32-5524-4A83-8A8A-072822BD3B1F}"/>
              </a:ext>
            </a:extLst>
          </p:cNvPr>
          <p:cNvPicPr>
            <a:picLocks noChangeAspect="1"/>
          </p:cNvPicPr>
          <p:nvPr/>
        </p:nvPicPr>
        <p:blipFill>
          <a:blip r:embed="rId2"/>
          <a:stretch>
            <a:fillRect/>
          </a:stretch>
        </p:blipFill>
        <p:spPr>
          <a:xfrm>
            <a:off x="1903288" y="613633"/>
            <a:ext cx="5549329" cy="3055774"/>
          </a:xfrm>
          <a:prstGeom prst="rect">
            <a:avLst/>
          </a:prstGeom>
        </p:spPr>
      </p:pic>
      <p:sp>
        <p:nvSpPr>
          <p:cNvPr id="4" name="TextBox 3">
            <a:extLst>
              <a:ext uri="{FF2B5EF4-FFF2-40B4-BE49-F238E27FC236}">
                <a16:creationId xmlns:a16="http://schemas.microsoft.com/office/drawing/2014/main" id="{CD8A6C1D-D581-4FAA-A92A-FE34F0123441}"/>
              </a:ext>
            </a:extLst>
          </p:cNvPr>
          <p:cNvSpPr txBox="1"/>
          <p:nvPr/>
        </p:nvSpPr>
        <p:spPr>
          <a:xfrm>
            <a:off x="1094199" y="3755846"/>
            <a:ext cx="716108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rPr>
              <a:t>here we have done correlation between both two attributes. first is the pricing of house and second one is number of rooms provided on a single graph. Where the number of rooms denoted by variable x and housing price denoted by variable y.</a:t>
            </a:r>
          </a:p>
          <a:p>
            <a:pPr algn="l"/>
            <a:endParaRPr lang="en-US" dirty="0"/>
          </a:p>
        </p:txBody>
      </p:sp>
    </p:spTree>
    <p:extLst>
      <p:ext uri="{BB962C8B-B14F-4D97-AF65-F5344CB8AC3E}">
        <p14:creationId xmlns:p14="http://schemas.microsoft.com/office/powerpoint/2010/main" val="137129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4466F6-7F62-451F-9C7D-92F80DED4B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pic>
        <p:nvPicPr>
          <p:cNvPr id="3" name="Picture 3" descr="Chart, scatter chart&#10;&#10;Description automatically generated">
            <a:extLst>
              <a:ext uri="{FF2B5EF4-FFF2-40B4-BE49-F238E27FC236}">
                <a16:creationId xmlns:a16="http://schemas.microsoft.com/office/drawing/2014/main" id="{97EDE3F5-8FEA-469B-8DF3-BD40B212A910}"/>
              </a:ext>
            </a:extLst>
          </p:cNvPr>
          <p:cNvPicPr>
            <a:picLocks noChangeAspect="1"/>
          </p:cNvPicPr>
          <p:nvPr/>
        </p:nvPicPr>
        <p:blipFill>
          <a:blip r:embed="rId2"/>
          <a:stretch>
            <a:fillRect/>
          </a:stretch>
        </p:blipFill>
        <p:spPr>
          <a:xfrm>
            <a:off x="1049249" y="687458"/>
            <a:ext cx="6204305" cy="2940229"/>
          </a:xfrm>
          <a:prstGeom prst="rect">
            <a:avLst/>
          </a:prstGeom>
        </p:spPr>
      </p:pic>
      <p:sp>
        <p:nvSpPr>
          <p:cNvPr id="4" name="TextBox 3">
            <a:extLst>
              <a:ext uri="{FF2B5EF4-FFF2-40B4-BE49-F238E27FC236}">
                <a16:creationId xmlns:a16="http://schemas.microsoft.com/office/drawing/2014/main" id="{8B0DAC1F-5D59-450E-B206-CEE4116C9B4A}"/>
              </a:ext>
            </a:extLst>
          </p:cNvPr>
          <p:cNvSpPr txBox="1"/>
          <p:nvPr/>
        </p:nvSpPr>
        <p:spPr>
          <a:xfrm>
            <a:off x="1049249" y="3434780"/>
            <a:ext cx="673085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rPr>
              <a:t>&gt;&gt;&gt;here we have perform correlation operation or attribute combination operation on the tax will be taken on the house price and the other one is number of rooms. And we have created a </a:t>
            </a:r>
            <a:r>
              <a:rPr lang="en-US" dirty="0" err="1">
                <a:latin typeface="Times New Roman"/>
              </a:rPr>
              <a:t>ner</a:t>
            </a:r>
            <a:r>
              <a:rPr lang="en-US" dirty="0">
                <a:latin typeface="Times New Roman"/>
              </a:rPr>
              <a:t> variable “TAXRM” and assign into housing price. we have predicted the tax only basis of what number of rooms available in that house.</a:t>
            </a:r>
          </a:p>
          <a:p>
            <a:pPr algn="l"/>
            <a:endParaRPr lang="en-US" dirty="0"/>
          </a:p>
        </p:txBody>
      </p:sp>
    </p:spTree>
    <p:extLst>
      <p:ext uri="{BB962C8B-B14F-4D97-AF65-F5344CB8AC3E}">
        <p14:creationId xmlns:p14="http://schemas.microsoft.com/office/powerpoint/2010/main" val="233222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44920-23A8-4ADE-97E5-5DE7C9E513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sp>
        <p:nvSpPr>
          <p:cNvPr id="4" name="TextBox 3">
            <a:extLst>
              <a:ext uri="{FF2B5EF4-FFF2-40B4-BE49-F238E27FC236}">
                <a16:creationId xmlns:a16="http://schemas.microsoft.com/office/drawing/2014/main" id="{B1CB858D-BE71-4CAB-A905-CF13D174E903}"/>
              </a:ext>
            </a:extLst>
          </p:cNvPr>
          <p:cNvSpPr txBox="1"/>
          <p:nvPr/>
        </p:nvSpPr>
        <p:spPr>
          <a:xfrm>
            <a:off x="1044432" y="777946"/>
            <a:ext cx="691707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rPr>
              <a:t>&gt;&gt;&gt;And we have got an prediction array in result</a:t>
            </a:r>
          </a:p>
          <a:p>
            <a:r>
              <a:rPr lang="en-US" dirty="0">
                <a:latin typeface="Times New Roman"/>
              </a:rPr>
              <a:t>&gt;&gt;&gt;And we have printed the value of labels</a:t>
            </a:r>
          </a:p>
          <a:p>
            <a:br>
              <a:rPr lang="en-US" dirty="0">
                <a:latin typeface="Times New Roman"/>
              </a:rPr>
            </a:br>
            <a:r>
              <a:rPr lang="en-US" b="1" dirty="0">
                <a:latin typeface="Times New Roman"/>
              </a:rPr>
              <a:t>Evaluating the model </a:t>
            </a:r>
            <a:endParaRPr lang="en-US">
              <a:latin typeface="Times New Roman"/>
            </a:endParaRPr>
          </a:p>
          <a:p>
            <a:pPr marL="285750" lvl="8" indent="-285750">
              <a:buChar char="•"/>
            </a:pPr>
            <a:r>
              <a:rPr lang="en-US" b="1" dirty="0">
                <a:latin typeface="Times New Roman"/>
              </a:rPr>
              <a:t>#</a:t>
            </a:r>
            <a:r>
              <a:rPr lang="en-US" dirty="0">
                <a:latin typeface="Times New Roman"/>
              </a:rPr>
              <a:t>Here we have imported </a:t>
            </a:r>
            <a:r>
              <a:rPr lang="en-US" dirty="0" err="1">
                <a:latin typeface="Times New Roman"/>
              </a:rPr>
              <a:t>mean_squared_error</a:t>
            </a:r>
            <a:r>
              <a:rPr lang="en-US" dirty="0">
                <a:latin typeface="Times New Roman"/>
              </a:rPr>
              <a:t> from </a:t>
            </a:r>
            <a:r>
              <a:rPr lang="en-US" dirty="0" err="1">
                <a:latin typeface="Times New Roman"/>
              </a:rPr>
              <a:t>sklearn</a:t>
            </a:r>
            <a:r>
              <a:rPr lang="en-US" dirty="0">
                <a:latin typeface="Times New Roman"/>
              </a:rPr>
              <a:t> to get Square root of that Linear Regression model</a:t>
            </a:r>
            <a:endParaRPr lang="en-US">
              <a:latin typeface="Times New Roman"/>
            </a:endParaRPr>
          </a:p>
          <a:p>
            <a:pPr lvl="8"/>
            <a:br>
              <a:rPr lang="en-US" dirty="0"/>
            </a:br>
            <a:br>
              <a:rPr lang="en-US" dirty="0"/>
            </a:br>
            <a:endParaRPr lang="en-US">
              <a:latin typeface="Times New Roman"/>
            </a:endParaRPr>
          </a:p>
          <a:p>
            <a:pPr lvl="8" algn="l"/>
            <a:endParaRPr lang="en-US" dirty="0">
              <a:latin typeface="Times New Roman"/>
            </a:endParaRPr>
          </a:p>
          <a:p>
            <a:endParaRPr lang="en-US" dirty="0">
              <a:latin typeface="Times New Roman"/>
            </a:endParaRPr>
          </a:p>
          <a:p>
            <a:endParaRPr lang="en-US" dirty="0">
              <a:latin typeface="Times New Roman"/>
            </a:endParaRPr>
          </a:p>
          <a:p>
            <a:endParaRPr lang="en-US" dirty="0">
              <a:latin typeface="Times New Roman"/>
            </a:endParaRPr>
          </a:p>
          <a:p>
            <a:pPr algn="just"/>
            <a:endParaRPr lang="en-US" dirty="0">
              <a:latin typeface="Times New Roman"/>
            </a:endParaRPr>
          </a:p>
          <a:p>
            <a:pPr algn="just"/>
            <a:r>
              <a:rPr lang="en-US" dirty="0">
                <a:latin typeface="Times New Roman"/>
              </a:rPr>
              <a:t>Here Cross validation wants Utility, Utility is greater is better that's why we are us </a:t>
            </a:r>
            <a:r>
              <a:rPr lang="en-US" dirty="0" err="1">
                <a:latin typeface="Times New Roman"/>
              </a:rPr>
              <a:t>ing</a:t>
            </a:r>
            <a:r>
              <a:rPr lang="en-US" dirty="0">
                <a:latin typeface="Times New Roman"/>
              </a:rPr>
              <a:t> </a:t>
            </a:r>
            <a:r>
              <a:rPr lang="en-US" dirty="0" err="1">
                <a:latin typeface="Times New Roman"/>
              </a:rPr>
              <a:t>negtive_mean_error</a:t>
            </a:r>
            <a:r>
              <a:rPr lang="en-US" dirty="0">
                <a:latin typeface="Times New Roman"/>
              </a:rPr>
              <a:t> we have used here to maximize the Utility.</a:t>
            </a:r>
            <a:endParaRPr lang="en-US">
              <a:latin typeface="Times New Roman"/>
            </a:endParaRPr>
          </a:p>
          <a:p>
            <a:pPr algn="just"/>
            <a:br>
              <a:rPr lang="en-US" dirty="0"/>
            </a:br>
            <a:br>
              <a:rPr lang="en-US" dirty="0"/>
            </a:br>
            <a:endParaRPr lang="en-US">
              <a:latin typeface="Times New Roman"/>
            </a:endParaRPr>
          </a:p>
          <a:p>
            <a:endParaRPr lang="en-US" dirty="0">
              <a:latin typeface="Times New Roman"/>
            </a:endParaRPr>
          </a:p>
        </p:txBody>
      </p:sp>
      <p:pic>
        <p:nvPicPr>
          <p:cNvPr id="5" name="Picture 5" descr="Graphical user interface, text, application&#10;&#10;Description automatically generated">
            <a:extLst>
              <a:ext uri="{FF2B5EF4-FFF2-40B4-BE49-F238E27FC236}">
                <a16:creationId xmlns:a16="http://schemas.microsoft.com/office/drawing/2014/main" id="{34BA7415-83DE-493D-AE3F-F0DA07BFB0CF}"/>
              </a:ext>
            </a:extLst>
          </p:cNvPr>
          <p:cNvPicPr>
            <a:picLocks noChangeAspect="1"/>
          </p:cNvPicPr>
          <p:nvPr/>
        </p:nvPicPr>
        <p:blipFill>
          <a:blip r:embed="rId2"/>
          <a:stretch>
            <a:fillRect/>
          </a:stretch>
        </p:blipFill>
        <p:spPr>
          <a:xfrm>
            <a:off x="1235468" y="2190334"/>
            <a:ext cx="5009934" cy="1295804"/>
          </a:xfrm>
          <a:prstGeom prst="rect">
            <a:avLst/>
          </a:prstGeom>
        </p:spPr>
      </p:pic>
    </p:spTree>
    <p:extLst>
      <p:ext uri="{BB962C8B-B14F-4D97-AF65-F5344CB8AC3E}">
        <p14:creationId xmlns:p14="http://schemas.microsoft.com/office/powerpoint/2010/main" val="283735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635069" y="377665"/>
            <a:ext cx="5381037"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TRAINING AT Techienest Pvt. Ltd, Jaipur</a:t>
            </a:r>
            <a:endParaRPr dirty="0">
              <a:latin typeface="Times New Roman" panose="02020603050405020304" pitchFamily="18" charset="0"/>
              <a:cs typeface="Times New Roman" panose="02020603050405020304" pitchFamily="18" charset="0"/>
            </a:endParaRPr>
          </a:p>
        </p:txBody>
      </p:sp>
      <p:sp>
        <p:nvSpPr>
          <p:cNvPr id="192" name="Google Shape;192;p12"/>
          <p:cNvSpPr txBox="1">
            <a:spLocks noGrp="1"/>
          </p:cNvSpPr>
          <p:nvPr>
            <p:ph type="sldNum" idx="12"/>
          </p:nvPr>
        </p:nvSpPr>
        <p:spPr>
          <a:xfrm>
            <a:off x="7545113" y="4666575"/>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220796" y="604191"/>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C28F191-BF9F-4B3D-A8A5-9ACD7985FBE2}"/>
              </a:ext>
            </a:extLst>
          </p:cNvPr>
          <p:cNvSpPr txBox="1"/>
          <p:nvPr/>
        </p:nvSpPr>
        <p:spPr>
          <a:xfrm>
            <a:off x="833919" y="1606312"/>
            <a:ext cx="3446534" cy="954107"/>
          </a:xfrm>
          <a:prstGeom prst="rect">
            <a:avLst/>
          </a:prstGeom>
          <a:noFill/>
        </p:spPr>
        <p:txBody>
          <a:bodyPr wrap="square" rtlCol="0">
            <a:spAutoFit/>
          </a:bodyPr>
          <a:lstStyle/>
          <a:p>
            <a:pPr marL="285750" indent="-28575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DURATION</a:t>
            </a:r>
            <a:r>
              <a:rPr lang="en-IN" sz="2000" dirty="0"/>
              <a:t>: </a:t>
            </a:r>
            <a:r>
              <a:rPr lang="en-IN" sz="2000" dirty="0">
                <a:latin typeface="Times New Roman" panose="02020603050405020304" pitchFamily="18" charset="0"/>
                <a:cs typeface="Times New Roman" panose="02020603050405020304" pitchFamily="18" charset="0"/>
              </a:rPr>
              <a:t>3 MONTHS</a:t>
            </a:r>
          </a:p>
          <a:p>
            <a:pPr marL="285750" indent="-28575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FROM</a:t>
            </a:r>
            <a:r>
              <a:rPr lang="en-IN" sz="2000" dirty="0"/>
              <a:t> : </a:t>
            </a:r>
            <a:r>
              <a:rPr lang="en-IN" sz="2000" dirty="0">
                <a:latin typeface="Times New Roman" panose="02020603050405020304" pitchFamily="18" charset="0"/>
                <a:cs typeface="Times New Roman" panose="02020603050405020304" pitchFamily="18" charset="0"/>
              </a:rPr>
              <a:t>30 March – 14june</a:t>
            </a:r>
          </a:p>
          <a:p>
            <a:pPr marL="285750" indent="-285750">
              <a:buFont typeface="Wingdings" panose="05000000000000000000" pitchFamily="2" charset="2"/>
              <a:buChar char="§"/>
            </a:pPr>
            <a:endParaRPr lang="en-IN" sz="1600" dirty="0"/>
          </a:p>
        </p:txBody>
      </p:sp>
      <p:sp>
        <p:nvSpPr>
          <p:cNvPr id="7" name="TextBox 6">
            <a:extLst>
              <a:ext uri="{FF2B5EF4-FFF2-40B4-BE49-F238E27FC236}">
                <a16:creationId xmlns:a16="http://schemas.microsoft.com/office/drawing/2014/main" id="{50929B90-94A0-43C8-BB2A-8DB054E640A1}"/>
              </a:ext>
            </a:extLst>
          </p:cNvPr>
          <p:cNvSpPr txBox="1"/>
          <p:nvPr/>
        </p:nvSpPr>
        <p:spPr>
          <a:xfrm>
            <a:off x="833919" y="2560419"/>
            <a:ext cx="6003235" cy="107721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   INTERNS ARE :</a:t>
            </a:r>
          </a:p>
          <a:p>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NIKHIL KUMAWAT – MCA/2020/4287</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F463-AEB4-4866-962C-6BC8A13707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pic>
        <p:nvPicPr>
          <p:cNvPr id="3" name="Picture 3" descr="Graphical user interface, text, application, email&#10;&#10;Description automatically generated">
            <a:extLst>
              <a:ext uri="{FF2B5EF4-FFF2-40B4-BE49-F238E27FC236}">
                <a16:creationId xmlns:a16="http://schemas.microsoft.com/office/drawing/2014/main" id="{8EBF226D-F886-4A00-90A5-2747786AA562}"/>
              </a:ext>
            </a:extLst>
          </p:cNvPr>
          <p:cNvPicPr>
            <a:picLocks noChangeAspect="1"/>
          </p:cNvPicPr>
          <p:nvPr/>
        </p:nvPicPr>
        <p:blipFill>
          <a:blip r:embed="rId2"/>
          <a:stretch>
            <a:fillRect/>
          </a:stretch>
        </p:blipFill>
        <p:spPr>
          <a:xfrm>
            <a:off x="1614328" y="764527"/>
            <a:ext cx="5446586" cy="2310911"/>
          </a:xfrm>
          <a:prstGeom prst="rect">
            <a:avLst/>
          </a:prstGeom>
        </p:spPr>
      </p:pic>
      <p:sp>
        <p:nvSpPr>
          <p:cNvPr id="4" name="TextBox 3">
            <a:extLst>
              <a:ext uri="{FF2B5EF4-FFF2-40B4-BE49-F238E27FC236}">
                <a16:creationId xmlns:a16="http://schemas.microsoft.com/office/drawing/2014/main" id="{C59AA2EE-F537-4C42-A764-F37B9A5D7194}"/>
              </a:ext>
            </a:extLst>
          </p:cNvPr>
          <p:cNvSpPr txBox="1"/>
          <p:nvPr/>
        </p:nvSpPr>
        <p:spPr>
          <a:xfrm>
            <a:off x="1485900" y="3312774"/>
            <a:ext cx="58768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dirty="0">
                <a:latin typeface="Times New Roman"/>
              </a:rPr>
              <a:t>Finally we got The Array Of Predicted Scores and the Mean of that data, and Standard Deviation of that data.</a:t>
            </a:r>
            <a:endParaRPr lang="en-US">
              <a:latin typeface="Times New Roman"/>
            </a:endParaRPr>
          </a:p>
          <a:p>
            <a:pPr lvl="2"/>
            <a:endParaRPr lang="en-US" dirty="0"/>
          </a:p>
        </p:txBody>
      </p:sp>
    </p:spTree>
    <p:extLst>
      <p:ext uri="{BB962C8B-B14F-4D97-AF65-F5344CB8AC3E}">
        <p14:creationId xmlns:p14="http://schemas.microsoft.com/office/powerpoint/2010/main" val="686133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F760AD-A72E-4AA8-911D-8ED5DC2F1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21</a:t>
            </a:fld>
            <a:endParaRPr lang="en"/>
          </a:p>
        </p:txBody>
      </p:sp>
      <p:sp>
        <p:nvSpPr>
          <p:cNvPr id="3" name="TextBox 2">
            <a:extLst>
              <a:ext uri="{FF2B5EF4-FFF2-40B4-BE49-F238E27FC236}">
                <a16:creationId xmlns:a16="http://schemas.microsoft.com/office/drawing/2014/main" id="{CB12C95F-8A75-4C13-844B-C8A6B0C76089}"/>
              </a:ext>
            </a:extLst>
          </p:cNvPr>
          <p:cNvSpPr txBox="1"/>
          <p:nvPr/>
        </p:nvSpPr>
        <p:spPr>
          <a:xfrm>
            <a:off x="779551" y="821291"/>
            <a:ext cx="75142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2" indent="-285750">
              <a:buChar char="•"/>
            </a:pPr>
            <a:r>
              <a:rPr lang="en-US" dirty="0"/>
              <a:t>Finally we got The Array Of Predicted Scores and the Mean of that data, and Standard Deviation of that data.</a:t>
            </a:r>
          </a:p>
          <a:p>
            <a:pPr algn="l"/>
            <a:endParaRPr lang="en-US" dirty="0"/>
          </a:p>
        </p:txBody>
      </p:sp>
      <p:pic>
        <p:nvPicPr>
          <p:cNvPr id="5" name="Picture 5" descr="Graphical user interface, text, application, email&#10;&#10;Description automatically generated">
            <a:extLst>
              <a:ext uri="{FF2B5EF4-FFF2-40B4-BE49-F238E27FC236}">
                <a16:creationId xmlns:a16="http://schemas.microsoft.com/office/drawing/2014/main" id="{9646B820-AF10-47A7-99E9-6640028A162E}"/>
              </a:ext>
            </a:extLst>
          </p:cNvPr>
          <p:cNvPicPr>
            <a:picLocks noChangeAspect="1"/>
          </p:cNvPicPr>
          <p:nvPr/>
        </p:nvPicPr>
        <p:blipFill>
          <a:blip r:embed="rId2"/>
          <a:stretch>
            <a:fillRect/>
          </a:stretch>
        </p:blipFill>
        <p:spPr>
          <a:xfrm>
            <a:off x="1351053" y="1427322"/>
            <a:ext cx="6319889" cy="2712665"/>
          </a:xfrm>
          <a:prstGeom prst="rect">
            <a:avLst/>
          </a:prstGeom>
        </p:spPr>
      </p:pic>
    </p:spTree>
    <p:extLst>
      <p:ext uri="{BB962C8B-B14F-4D97-AF65-F5344CB8AC3E}">
        <p14:creationId xmlns:p14="http://schemas.microsoft.com/office/powerpoint/2010/main" val="853292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16F504-0423-44BF-A17E-72E9183485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sp>
        <p:nvSpPr>
          <p:cNvPr id="3" name="TextBox 2">
            <a:extLst>
              <a:ext uri="{FF2B5EF4-FFF2-40B4-BE49-F238E27FC236}">
                <a16:creationId xmlns:a16="http://schemas.microsoft.com/office/drawing/2014/main" id="{33B9EEA4-2F46-4A39-B790-E40FB3509945}"/>
              </a:ext>
            </a:extLst>
          </p:cNvPr>
          <p:cNvSpPr txBox="1"/>
          <p:nvPr/>
        </p:nvSpPr>
        <p:spPr>
          <a:xfrm>
            <a:off x="940085" y="763499"/>
            <a:ext cx="73151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Times New Roman"/>
              </a:rPr>
              <a:t>This is the </a:t>
            </a:r>
            <a:r>
              <a:rPr lang="en-US" b="1" dirty="0">
                <a:latin typeface="Times New Roman"/>
              </a:rPr>
              <a:t>final output</a:t>
            </a:r>
            <a:r>
              <a:rPr lang="en-US" dirty="0">
                <a:latin typeface="Times New Roman"/>
              </a:rPr>
              <a:t> of our </a:t>
            </a:r>
            <a:r>
              <a:rPr lang="en-US" b="1" dirty="0">
                <a:latin typeface="Times New Roman"/>
              </a:rPr>
              <a:t>Decision Tree</a:t>
            </a:r>
            <a:r>
              <a:rPr lang="en-US" dirty="0">
                <a:latin typeface="Times New Roman"/>
              </a:rPr>
              <a:t> model that we have got to </a:t>
            </a:r>
            <a:r>
              <a:rPr lang="en-US" b="1" dirty="0">
                <a:latin typeface="Times New Roman"/>
              </a:rPr>
              <a:t>predict</a:t>
            </a:r>
            <a:r>
              <a:rPr lang="en-US" dirty="0">
                <a:latin typeface="Times New Roman"/>
              </a:rPr>
              <a:t> the approximate value of houses</a:t>
            </a:r>
          </a:p>
          <a:p>
            <a:br>
              <a:rPr lang="en-US" dirty="0"/>
            </a:br>
            <a:br>
              <a:rPr lang="en-US" dirty="0"/>
            </a:br>
            <a:endParaRPr lang="en-US" dirty="0"/>
          </a:p>
          <a:p>
            <a:pPr algn="l"/>
            <a:endParaRPr lang="en-US" dirty="0"/>
          </a:p>
        </p:txBody>
      </p:sp>
      <p:pic>
        <p:nvPicPr>
          <p:cNvPr id="4" name="Picture 4" descr="Text&#10;&#10;Description automatically generated">
            <a:extLst>
              <a:ext uri="{FF2B5EF4-FFF2-40B4-BE49-F238E27FC236}">
                <a16:creationId xmlns:a16="http://schemas.microsoft.com/office/drawing/2014/main" id="{E4F496AE-AEA2-4DFB-B688-54D0FA340E6D}"/>
              </a:ext>
            </a:extLst>
          </p:cNvPr>
          <p:cNvPicPr>
            <a:picLocks noChangeAspect="1"/>
          </p:cNvPicPr>
          <p:nvPr/>
        </p:nvPicPr>
        <p:blipFill>
          <a:blip r:embed="rId2"/>
          <a:stretch>
            <a:fillRect/>
          </a:stretch>
        </p:blipFill>
        <p:spPr>
          <a:xfrm>
            <a:off x="1595063" y="1606486"/>
            <a:ext cx="5337424" cy="1461769"/>
          </a:xfrm>
          <a:prstGeom prst="rect">
            <a:avLst/>
          </a:prstGeom>
        </p:spPr>
      </p:pic>
      <p:sp>
        <p:nvSpPr>
          <p:cNvPr id="5" name="TextBox 4">
            <a:extLst>
              <a:ext uri="{FF2B5EF4-FFF2-40B4-BE49-F238E27FC236}">
                <a16:creationId xmlns:a16="http://schemas.microsoft.com/office/drawing/2014/main" id="{9338A652-6AB4-42B4-AAD4-D12DC089911C}"/>
              </a:ext>
            </a:extLst>
          </p:cNvPr>
          <p:cNvSpPr txBox="1"/>
          <p:nvPr/>
        </p:nvSpPr>
        <p:spPr>
          <a:xfrm>
            <a:off x="941691" y="3185952"/>
            <a:ext cx="718677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Times New Roman"/>
              </a:rPr>
              <a:t>This is the final output we got from our Linear Regression model that we have imported from </a:t>
            </a:r>
            <a:r>
              <a:rPr lang="en-US" dirty="0" err="1">
                <a:latin typeface="Times New Roman"/>
              </a:rPr>
              <a:t>sklearn</a:t>
            </a:r>
            <a:r>
              <a:rPr lang="en-US" dirty="0">
                <a:latin typeface="Times New Roman"/>
              </a:rPr>
              <a:t> to get desired output or desired prediction for out Real Estate data set.</a:t>
            </a:r>
          </a:p>
          <a:p>
            <a:pPr algn="l"/>
            <a:endParaRPr lang="en-US" dirty="0"/>
          </a:p>
        </p:txBody>
      </p:sp>
    </p:spTree>
    <p:extLst>
      <p:ext uri="{BB962C8B-B14F-4D97-AF65-F5344CB8AC3E}">
        <p14:creationId xmlns:p14="http://schemas.microsoft.com/office/powerpoint/2010/main" val="249828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9ABB5D-A626-4E5F-A27D-303AC48152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sp>
        <p:nvSpPr>
          <p:cNvPr id="3" name="TextBox 2">
            <a:extLst>
              <a:ext uri="{FF2B5EF4-FFF2-40B4-BE49-F238E27FC236}">
                <a16:creationId xmlns:a16="http://schemas.microsoft.com/office/drawing/2014/main" id="{BFA263C6-111F-4DB2-9500-CC4784950A5C}"/>
              </a:ext>
            </a:extLst>
          </p:cNvPr>
          <p:cNvSpPr txBox="1"/>
          <p:nvPr/>
        </p:nvSpPr>
        <p:spPr>
          <a:xfrm>
            <a:off x="3097658" y="5965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rPr>
              <a:t>Regression Model Output :-</a:t>
            </a:r>
            <a:endParaRPr lang="en-US" dirty="0">
              <a:latin typeface="Times New Roman"/>
            </a:endParaRPr>
          </a:p>
          <a:p>
            <a:pPr algn="l"/>
            <a:endParaRPr lang="en-US" dirty="0"/>
          </a:p>
        </p:txBody>
      </p:sp>
      <p:pic>
        <p:nvPicPr>
          <p:cNvPr id="4" name="Picture 4" descr="Text&#10;&#10;Description automatically generated">
            <a:extLst>
              <a:ext uri="{FF2B5EF4-FFF2-40B4-BE49-F238E27FC236}">
                <a16:creationId xmlns:a16="http://schemas.microsoft.com/office/drawing/2014/main" id="{98DB31D9-27BB-4C31-9022-AE1759A2CF64}"/>
              </a:ext>
            </a:extLst>
          </p:cNvPr>
          <p:cNvPicPr>
            <a:picLocks noChangeAspect="1"/>
          </p:cNvPicPr>
          <p:nvPr/>
        </p:nvPicPr>
        <p:blipFill>
          <a:blip r:embed="rId2"/>
          <a:stretch>
            <a:fillRect/>
          </a:stretch>
        </p:blipFill>
        <p:spPr>
          <a:xfrm>
            <a:off x="1832653" y="807850"/>
            <a:ext cx="5144784" cy="959260"/>
          </a:xfrm>
          <a:prstGeom prst="rect">
            <a:avLst/>
          </a:prstGeom>
        </p:spPr>
      </p:pic>
      <p:sp>
        <p:nvSpPr>
          <p:cNvPr id="5" name="TextBox 4">
            <a:extLst>
              <a:ext uri="{FF2B5EF4-FFF2-40B4-BE49-F238E27FC236}">
                <a16:creationId xmlns:a16="http://schemas.microsoft.com/office/drawing/2014/main" id="{50900B91-6EE0-42EE-8903-3231647276D1}"/>
              </a:ext>
            </a:extLst>
          </p:cNvPr>
          <p:cNvSpPr txBox="1"/>
          <p:nvPr/>
        </p:nvSpPr>
        <p:spPr>
          <a:xfrm>
            <a:off x="858213" y="1869576"/>
            <a:ext cx="797017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Times New Roman"/>
              </a:rPr>
              <a:t>Finally we have the Result of our Random Forest Model Regressor() that we have used to predict the housing price, we seen that this model performs far better than the Linear Regression and Decision tree model that we have imported to get the result, we can say that Random Forest Model Approach would be the best one Approach to get the desired model Prediction.</a:t>
            </a:r>
          </a:p>
          <a:p>
            <a:pPr algn="l"/>
            <a:endParaRPr lang="en-US" dirty="0"/>
          </a:p>
        </p:txBody>
      </p:sp>
      <p:pic>
        <p:nvPicPr>
          <p:cNvPr id="6" name="Picture 6">
            <a:extLst>
              <a:ext uri="{FF2B5EF4-FFF2-40B4-BE49-F238E27FC236}">
                <a16:creationId xmlns:a16="http://schemas.microsoft.com/office/drawing/2014/main" id="{5F19F0CB-CCD6-4FE0-BED0-10D02E93873C}"/>
              </a:ext>
            </a:extLst>
          </p:cNvPr>
          <p:cNvPicPr>
            <a:picLocks noChangeAspect="1"/>
          </p:cNvPicPr>
          <p:nvPr/>
        </p:nvPicPr>
        <p:blipFill>
          <a:blip r:embed="rId3"/>
          <a:stretch>
            <a:fillRect/>
          </a:stretch>
        </p:blipFill>
        <p:spPr>
          <a:xfrm>
            <a:off x="1832653" y="3073479"/>
            <a:ext cx="5928188" cy="967894"/>
          </a:xfrm>
          <a:prstGeom prst="rect">
            <a:avLst/>
          </a:prstGeom>
        </p:spPr>
      </p:pic>
    </p:spTree>
    <p:extLst>
      <p:ext uri="{BB962C8B-B14F-4D97-AF65-F5344CB8AC3E}">
        <p14:creationId xmlns:p14="http://schemas.microsoft.com/office/powerpoint/2010/main" val="1196563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00DFF-D175-4346-B4D3-F4337A5D66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
        <p:nvSpPr>
          <p:cNvPr id="3" name="TextBox 2">
            <a:extLst>
              <a:ext uri="{FF2B5EF4-FFF2-40B4-BE49-F238E27FC236}">
                <a16:creationId xmlns:a16="http://schemas.microsoft.com/office/drawing/2014/main" id="{54FE351D-1799-42E7-96D0-BE1E9D3D0892}"/>
              </a:ext>
            </a:extLst>
          </p:cNvPr>
          <p:cNvSpPr txBox="1"/>
          <p:nvPr/>
        </p:nvSpPr>
        <p:spPr>
          <a:xfrm>
            <a:off x="1203361" y="1354262"/>
            <a:ext cx="732804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rPr>
              <a:t>Machine Learning can be a Supervised or Unsupervised. If you have lesser amount of data and clearly labelled data for training, opt for Supervised Learning. Unsupervised Learning would generally give better performance and results for large data sets. If you have a huge data set easily available, go for deep learning techniques. You also have learned Reinforcement Learning and Deep Reinforcement Learning. You now know what Neural Networks are, their applications and limitations.</a:t>
            </a:r>
          </a:p>
          <a:p>
            <a:pPr algn="l"/>
            <a:endParaRPr lang="en-US" dirty="0"/>
          </a:p>
        </p:txBody>
      </p:sp>
      <p:sp>
        <p:nvSpPr>
          <p:cNvPr id="4" name="TextBox 3">
            <a:extLst>
              <a:ext uri="{FF2B5EF4-FFF2-40B4-BE49-F238E27FC236}">
                <a16:creationId xmlns:a16="http://schemas.microsoft.com/office/drawing/2014/main" id="{D55BD97B-6056-42D5-8549-1F7B76DA597C}"/>
              </a:ext>
            </a:extLst>
          </p:cNvPr>
          <p:cNvSpPr txBox="1"/>
          <p:nvPr/>
        </p:nvSpPr>
        <p:spPr>
          <a:xfrm>
            <a:off x="3901933" y="893530"/>
            <a:ext cx="18249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u="sng" dirty="0">
                <a:latin typeface="Times New Roman"/>
              </a:rPr>
              <a:t>Conclusion</a:t>
            </a:r>
          </a:p>
        </p:txBody>
      </p:sp>
    </p:spTree>
    <p:extLst>
      <p:ext uri="{BB962C8B-B14F-4D97-AF65-F5344CB8AC3E}">
        <p14:creationId xmlns:p14="http://schemas.microsoft.com/office/powerpoint/2010/main" val="154559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24" name="Google Shape;524;p33"/>
          <p:cNvSpPr txBox="1">
            <a:spLocks noGrp="1"/>
          </p:cNvSpPr>
          <p:nvPr>
            <p:ph type="ctrTitle" idx="4294967295"/>
          </p:nvPr>
        </p:nvSpPr>
        <p:spPr>
          <a:xfrm>
            <a:off x="1275150" y="2642696"/>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a:t>
            </a:r>
            <a:br>
              <a:rPr lang="en" sz="6000" dirty="0">
                <a:solidFill>
                  <a:schemeClr val="accent5"/>
                </a:solidFill>
              </a:rPr>
            </a:br>
            <a:r>
              <a:rPr lang="en" sz="6000" dirty="0">
                <a:solidFill>
                  <a:schemeClr val="accent5"/>
                </a:solidFill>
              </a:rPr>
              <a:t>YOU!</a:t>
            </a:r>
            <a:endParaRPr sz="6000" dirty="0">
              <a:solidFill>
                <a:schemeClr val="accent5"/>
              </a:solidFill>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3157FEFB-2E61-48C9-B358-26CD62DBBF6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9613" y="0"/>
            <a:ext cx="1415173" cy="1328085"/>
          </a:xfrm>
          <a:prstGeom prst="rect">
            <a:avLst/>
          </a:prstGeom>
        </p:spPr>
      </p:pic>
      <p:sp>
        <p:nvSpPr>
          <p:cNvPr id="7" name="TextBox 6">
            <a:extLst>
              <a:ext uri="{FF2B5EF4-FFF2-40B4-BE49-F238E27FC236}">
                <a16:creationId xmlns:a16="http://schemas.microsoft.com/office/drawing/2014/main" id="{1699D7FA-A626-4B60-9BD5-5892BB52B83F}"/>
              </a:ext>
            </a:extLst>
          </p:cNvPr>
          <p:cNvSpPr txBox="1"/>
          <p:nvPr/>
        </p:nvSpPr>
        <p:spPr>
          <a:xfrm>
            <a:off x="3603256" y="0"/>
            <a:ext cx="2153478"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NIKHIL KUMAWAT</a:t>
            </a:r>
          </a:p>
        </p:txBody>
      </p:sp>
      <p:pic>
        <p:nvPicPr>
          <p:cNvPr id="4" name="Picture 3">
            <a:extLst>
              <a:ext uri="{FF2B5EF4-FFF2-40B4-BE49-F238E27FC236}">
                <a16:creationId xmlns:a16="http://schemas.microsoft.com/office/drawing/2014/main" id="{DF2FA2CA-60D2-49C1-1E2D-059B590C5BF1}"/>
              </a:ext>
            </a:extLst>
          </p:cNvPr>
          <p:cNvPicPr>
            <a:picLocks noChangeAspect="1"/>
          </p:cNvPicPr>
          <p:nvPr/>
        </p:nvPicPr>
        <p:blipFill>
          <a:blip r:embed="rId5"/>
          <a:stretch>
            <a:fillRect/>
          </a:stretch>
        </p:blipFill>
        <p:spPr>
          <a:xfrm>
            <a:off x="2847349" y="270875"/>
            <a:ext cx="3449302" cy="4872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COMPANY PROFILE</a:t>
            </a:r>
            <a:endParaRPr dirty="0">
              <a:latin typeface="Times New Roman" panose="02020603050405020304" pitchFamily="18" charset="0"/>
              <a:cs typeface="Times New Roman" panose="020206030504050203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798EFB9-C8A3-42D6-9C9F-C4EC7CF78839}"/>
              </a:ext>
            </a:extLst>
          </p:cNvPr>
          <p:cNvSpPr txBox="1"/>
          <p:nvPr/>
        </p:nvSpPr>
        <p:spPr>
          <a:xfrm>
            <a:off x="340042" y="1598645"/>
            <a:ext cx="8735888" cy="2554545"/>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NAME OF THE COMPANY : </a:t>
            </a:r>
            <a:r>
              <a:rPr lang="en-IN" sz="1600" dirty="0" err="1">
                <a:latin typeface="Times New Roman" panose="02020603050405020304" pitchFamily="18" charset="0"/>
                <a:cs typeface="Times New Roman" panose="02020603050405020304" pitchFamily="18" charset="0"/>
              </a:rPr>
              <a:t>Techienest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Pvt.</a:t>
            </a:r>
            <a:r>
              <a:rPr lang="en-IN" sz="1600" dirty="0">
                <a:latin typeface="Times New Roman" panose="02020603050405020304" pitchFamily="18" charset="0"/>
                <a:cs typeface="Times New Roman" panose="02020603050405020304" pitchFamily="18" charset="0"/>
              </a:rPr>
              <a:t> Ltd, </a:t>
            </a:r>
            <a:r>
              <a:rPr lang="en-IN" sz="1600" dirty="0" err="1">
                <a:latin typeface="Times New Roman" panose="02020603050405020304" pitchFamily="18" charset="0"/>
                <a:cs typeface="Times New Roman" panose="02020603050405020304" pitchFamily="18" charset="0"/>
              </a:rPr>
              <a:t>jaipur</a:t>
            </a: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WEBSITE</a:t>
            </a:r>
            <a:r>
              <a:rPr lang="en-IN" sz="1600" dirty="0">
                <a:latin typeface="Times New Roman" panose="02020603050405020304" pitchFamily="18" charset="0"/>
                <a:cs typeface="Times New Roman" panose="02020603050405020304" pitchFamily="18" charset="0"/>
              </a:rPr>
              <a:t> : </a:t>
            </a:r>
            <a:r>
              <a:rPr lang="en-IN" sz="1600" dirty="0">
                <a:latin typeface="Times New Roman" panose="02020603050405020304" pitchFamily="18" charset="0"/>
                <a:cs typeface="Times New Roman" panose="02020603050405020304" pitchFamily="18" charset="0"/>
                <a:hlinkClick r:id="rId3"/>
              </a:rPr>
              <a:t>https://techienest.in/</a:t>
            </a: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INDSUTRY</a:t>
            </a:r>
            <a:r>
              <a:rPr lang="en-IN" sz="1600"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EDUCATIOAN</a:t>
            </a:r>
          </a:p>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Location: </a:t>
            </a:r>
            <a:r>
              <a:rPr lang="en-US" sz="1600" b="0" i="0" dirty="0">
                <a:effectLst/>
                <a:latin typeface="Times New Roman" panose="02020603050405020304" pitchFamily="18" charset="0"/>
                <a:cs typeface="Times New Roman" panose="02020603050405020304" pitchFamily="18" charset="0"/>
              </a:rPr>
              <a:t>262, Opposite Pooja Tower, </a:t>
            </a:r>
            <a:r>
              <a:rPr lang="en-US" sz="1600" b="0" i="0" dirty="0" err="1">
                <a:effectLst/>
                <a:latin typeface="Times New Roman" panose="02020603050405020304" pitchFamily="18" charset="0"/>
                <a:cs typeface="Times New Roman" panose="02020603050405020304" pitchFamily="18" charset="0"/>
              </a:rPr>
              <a:t>Muktanand</a:t>
            </a:r>
            <a:r>
              <a:rPr lang="en-US" sz="1600" b="0" i="0" dirty="0">
                <a:effectLst/>
                <a:latin typeface="Times New Roman" panose="02020603050405020304" pitchFamily="18" charset="0"/>
                <a:cs typeface="Times New Roman" panose="02020603050405020304" pitchFamily="18" charset="0"/>
              </a:rPr>
              <a:t> Nagar, Gopal Pura Mode, Jaipur, Rajasthan 302018</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TYPE OF COMPANY </a:t>
            </a:r>
            <a:r>
              <a:rPr lang="en-IN" sz="1600" dirty="0">
                <a:latin typeface="Times New Roman" panose="02020603050405020304" pitchFamily="18" charset="0"/>
                <a:cs typeface="Times New Roman" panose="02020603050405020304" pitchFamily="18" charset="0"/>
              </a:rPr>
              <a:t>: Public , Online education </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FOUNDED</a:t>
            </a:r>
            <a:r>
              <a:rPr lang="en-IN" sz="1600" dirty="0">
                <a:latin typeface="Times New Roman" panose="02020603050405020304" pitchFamily="18" charset="0"/>
                <a:cs typeface="Times New Roman" panose="02020603050405020304" pitchFamily="18" charset="0"/>
              </a:rPr>
              <a:t> : 2008</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SPEACIALIZATION</a:t>
            </a:r>
            <a:r>
              <a:rPr lang="en-IN" sz="1600" dirty="0">
                <a:latin typeface="Times New Roman" panose="02020603050405020304" pitchFamily="18" charset="0"/>
                <a:cs typeface="Times New Roman" panose="02020603050405020304" pitchFamily="18" charset="0"/>
              </a:rPr>
              <a:t> : </a:t>
            </a:r>
            <a:r>
              <a:rPr lang="en-GB" sz="1600" b="0" i="0" dirty="0" err="1">
                <a:solidFill>
                  <a:srgbClr val="333333"/>
                </a:solidFill>
                <a:effectLst/>
                <a:latin typeface="Times New Roman" panose="02020603050405020304" pitchFamily="18" charset="0"/>
                <a:cs typeface="Times New Roman" panose="02020603050405020304" pitchFamily="18" charset="0"/>
              </a:rPr>
              <a:t>TechieNest</a:t>
            </a:r>
            <a:r>
              <a:rPr lang="en-GB" sz="1600" b="0" i="0" dirty="0">
                <a:solidFill>
                  <a:srgbClr val="333333"/>
                </a:solidFill>
                <a:effectLst/>
                <a:latin typeface="Times New Roman" panose="02020603050405020304" pitchFamily="18" charset="0"/>
                <a:cs typeface="Times New Roman" panose="02020603050405020304" pitchFamily="18" charset="0"/>
              </a:rPr>
              <a:t> is a certified ISO 9001:2008, technology service provider and training organization. The soul mission of founders is to facilitate the education, research and development program; all under one roof. </a:t>
            </a:r>
            <a:endParaRPr lang="en-IN"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Company Overview</a:t>
            </a:r>
            <a:endParaRPr dirty="0">
              <a:latin typeface="Times New Roman" panose="02020603050405020304" pitchFamily="18" charset="0"/>
              <a:cs typeface="Times New Roman" panose="02020603050405020304" pitchFamily="18" charset="0"/>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B7BB82D-704A-4C07-9829-7810FAAEC0F3}"/>
              </a:ext>
            </a:extLst>
          </p:cNvPr>
          <p:cNvSpPr txBox="1"/>
          <p:nvPr/>
        </p:nvSpPr>
        <p:spPr>
          <a:xfrm>
            <a:off x="970139" y="1527487"/>
            <a:ext cx="7470243" cy="2554545"/>
          </a:xfrm>
          <a:prstGeom prst="rect">
            <a:avLst/>
          </a:prstGeom>
          <a:noFill/>
        </p:spPr>
        <p:txBody>
          <a:bodyPr wrap="square" rtlCol="0">
            <a:spAutoFit/>
          </a:bodyPr>
          <a:lstStyle/>
          <a:p>
            <a:r>
              <a:rPr lang="en-GB" sz="1600" b="0" i="0" dirty="0" err="1">
                <a:solidFill>
                  <a:srgbClr val="333333"/>
                </a:solidFill>
                <a:effectLst/>
                <a:latin typeface="Times New Roman" panose="02020603050405020304" pitchFamily="18" charset="0"/>
                <a:cs typeface="Times New Roman" panose="02020603050405020304" pitchFamily="18" charset="0"/>
              </a:rPr>
              <a:t>TechieNest</a:t>
            </a:r>
            <a:r>
              <a:rPr lang="en-GB" sz="1600" b="0" i="0" dirty="0">
                <a:solidFill>
                  <a:srgbClr val="333333"/>
                </a:solidFill>
                <a:effectLst/>
                <a:latin typeface="Times New Roman" panose="02020603050405020304" pitchFamily="18" charset="0"/>
                <a:cs typeface="Times New Roman" panose="02020603050405020304" pitchFamily="18" charset="0"/>
              </a:rPr>
              <a:t> is a certified ISO 9001:2008, technology service provider and training organization. The soul mission of founders is to facilitate the education, research and development program; all under one roof. In a very short span of time our team has successfully delivered the impactful service to more than 350 colleges, including the most prestigious institutions of India, such as IIT Mumbai, IIT Delhi and all the NITs. All over the India, with our 6 </a:t>
            </a:r>
            <a:r>
              <a:rPr lang="en-GB" sz="1600" b="0" i="0" dirty="0" err="1">
                <a:solidFill>
                  <a:srgbClr val="333333"/>
                </a:solidFill>
                <a:effectLst/>
                <a:latin typeface="Times New Roman" panose="02020603050405020304" pitchFamily="18" charset="0"/>
                <a:cs typeface="Times New Roman" panose="02020603050405020304" pitchFamily="18" charset="0"/>
              </a:rPr>
              <a:t>centers</a:t>
            </a:r>
            <a:r>
              <a:rPr lang="en-GB" sz="1600" b="0" i="0" dirty="0">
                <a:solidFill>
                  <a:srgbClr val="333333"/>
                </a:solidFill>
                <a:effectLst/>
                <a:latin typeface="Times New Roman" panose="02020603050405020304" pitchFamily="18" charset="0"/>
                <a:cs typeface="Times New Roman" panose="02020603050405020304" pitchFamily="18" charset="0"/>
              </a:rPr>
              <a:t>, we are renowned for our own manufacturing unit and unique content. </a:t>
            </a:r>
            <a:r>
              <a:rPr lang="en-GB" sz="1600" b="0" i="0" dirty="0" err="1">
                <a:solidFill>
                  <a:srgbClr val="333333"/>
                </a:solidFill>
                <a:effectLst/>
                <a:latin typeface="Times New Roman" panose="02020603050405020304" pitchFamily="18" charset="0"/>
                <a:cs typeface="Times New Roman" panose="02020603050405020304" pitchFamily="18" charset="0"/>
              </a:rPr>
              <a:t>TechieNest</a:t>
            </a:r>
            <a:r>
              <a:rPr lang="en-GB" sz="1600" b="0" i="0" dirty="0">
                <a:solidFill>
                  <a:srgbClr val="333333"/>
                </a:solidFill>
                <a:effectLst/>
                <a:latin typeface="Times New Roman" panose="02020603050405020304" pitchFamily="18" charset="0"/>
                <a:cs typeface="Times New Roman" panose="02020603050405020304" pitchFamily="18" charset="0"/>
              </a:rPr>
              <a:t> is moving ahead with an ideology where practical and theory are equally emphasized. In the vast growing ‘Technical Era’ we are rising with a mission to expand the set boundaries of the ‘techie-brains’ to Explore, Invent and Innovate!</a:t>
            </a:r>
            <a:endParaRPr lang="en-US" sz="1000" dirty="0">
              <a:solidFill>
                <a:srgbClr val="333333"/>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F7754402-C55D-4C94-9D46-B7F8815494A4}"/>
              </a:ext>
            </a:extLst>
          </p:cNvPr>
          <p:cNvSpPr txBox="1"/>
          <p:nvPr/>
        </p:nvSpPr>
        <p:spPr>
          <a:xfrm>
            <a:off x="768627" y="705212"/>
            <a:ext cx="7315200" cy="329320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   In this machine learning project we using python and how machine learning problems are tackled in real world scenarios. We will understand the problem of a real estate company then apply ML to solve it. </a:t>
            </a:r>
          </a:p>
          <a:p>
            <a:pPr algn="just"/>
            <a:r>
              <a:rPr lang="en-US" sz="1600" dirty="0">
                <a:latin typeface="Times New Roman" panose="02020603050405020304" pitchFamily="18" charset="0"/>
                <a:cs typeface="Times New Roman" panose="02020603050405020304" pitchFamily="18" charset="0"/>
              </a:rPr>
              <a:t>			    In this project we will be walking you through analyzing the problem from collecting data, importing it to a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 looking for promising attributes, finding out correlations, plotting graphs, creating a pipeline, dealing with missing values and much more. In this project we have used ML models Like Linear Regression, Decision Tree, Random Forest like models to understand how this model will work  on Real world Data.</a:t>
            </a:r>
          </a:p>
          <a:p>
            <a:pPr algn="just"/>
            <a:r>
              <a:rPr lang="en-US" sz="1600" dirty="0">
                <a:latin typeface="Times New Roman" panose="02020603050405020304" pitchFamily="18" charset="0"/>
                <a:cs typeface="Times New Roman" panose="02020603050405020304" pitchFamily="18" charset="0"/>
              </a:rPr>
              <a:t>			              At the end we present the problem to the real estates company who will use the model for predicting house prices given a set of features. Here we have focused on how concepts like cross validation, train-test splitting, stratified shuffle split, cross validation and sampling work in action.</a:t>
            </a: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2D7FB7-708F-4D80-9F33-2D1C2EAB2A44}"/>
              </a:ext>
            </a:extLst>
          </p:cNvPr>
          <p:cNvSpPr txBox="1"/>
          <p:nvPr/>
        </p:nvSpPr>
        <p:spPr>
          <a:xfrm>
            <a:off x="271670" y="152401"/>
            <a:ext cx="1875182" cy="369332"/>
          </a:xfrm>
          <a:prstGeom prst="rect">
            <a:avLst/>
          </a:prstGeom>
          <a:noFill/>
        </p:spPr>
        <p:txBody>
          <a:bodyPr wrap="square" rtlCol="0">
            <a:spAutoFit/>
          </a:bodyPr>
          <a:lstStyle/>
          <a:p>
            <a:r>
              <a:rPr lang="en-US" sz="1800" b="1" dirty="0">
                <a:solidFill>
                  <a:schemeClr val="bg1"/>
                </a:solidFill>
                <a:latin typeface="Times New Roman" panose="02020603050405020304" pitchFamily="18" charset="0"/>
                <a:cs typeface="Times New Roman" panose="02020603050405020304" pitchFamily="18" charset="0"/>
              </a:rPr>
              <a:t>Prerequisite</a:t>
            </a:r>
            <a:endParaRPr lang="en-IN" sz="1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09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0C667-A321-4051-B992-282A51B5DB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
        <p:nvSpPr>
          <p:cNvPr id="3" name="TextBox 2">
            <a:extLst>
              <a:ext uri="{FF2B5EF4-FFF2-40B4-BE49-F238E27FC236}">
                <a16:creationId xmlns:a16="http://schemas.microsoft.com/office/drawing/2014/main" id="{7D90E47F-DA68-4CE2-BD2D-284D862D7455}"/>
              </a:ext>
            </a:extLst>
          </p:cNvPr>
          <p:cNvSpPr txBox="1"/>
          <p:nvPr/>
        </p:nvSpPr>
        <p:spPr>
          <a:xfrm>
            <a:off x="927243" y="757077"/>
            <a:ext cx="7231722"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Times New Roman"/>
                <a:cs typeface="Times New Roman"/>
              </a:rPr>
              <a:t>Problem </a:t>
            </a:r>
            <a:r>
              <a:rPr lang="en-US" b="1" u="sng" dirty="0" err="1">
                <a:latin typeface="Times New Roman"/>
                <a:cs typeface="Times New Roman"/>
              </a:rPr>
              <a:t>TearDown</a:t>
            </a:r>
            <a:r>
              <a:rPr lang="en-US" b="1" u="sng" dirty="0">
                <a:latin typeface="Times New Roman"/>
                <a:cs typeface="Times New Roman"/>
              </a:rPr>
              <a:t> :-</a:t>
            </a:r>
            <a:endParaRPr lang="en-US" dirty="0"/>
          </a:p>
          <a:p>
            <a:endParaRPr lang="en-US" dirty="0"/>
          </a:p>
          <a:p>
            <a:pPr marL="285750" indent="-285750">
              <a:buChar char="•"/>
            </a:pPr>
            <a:r>
              <a:rPr lang="en-US" dirty="0">
                <a:latin typeface="Times New Roman"/>
                <a:cs typeface="Times New Roman"/>
              </a:rPr>
              <a:t>We are giving dataset of house prices with some features like no. of bathrooms, no. of bedrooms etc.</a:t>
            </a:r>
            <a:endParaRPr lang="en-US" dirty="0"/>
          </a:p>
          <a:p>
            <a:br>
              <a:rPr lang="en-US" dirty="0"/>
            </a:br>
            <a:endParaRPr lang="en-US" dirty="0"/>
          </a:p>
          <a:p>
            <a:pPr marL="285750" indent="-285750">
              <a:buChar char="•"/>
            </a:pPr>
            <a:r>
              <a:rPr lang="en-US" dirty="0">
                <a:latin typeface="Times New Roman"/>
                <a:cs typeface="Times New Roman"/>
              </a:rPr>
              <a:t>Our Task is to create a model which will predict the price for any new house by looking at the features </a:t>
            </a:r>
            <a:endParaRPr lang="en-US"/>
          </a:p>
          <a:p>
            <a:br>
              <a:rPr lang="en-US" dirty="0"/>
            </a:br>
            <a:endParaRPr lang="en-US" dirty="0"/>
          </a:p>
          <a:p>
            <a:pPr marL="285750" indent="-285750">
              <a:buChar char="•"/>
            </a:pPr>
            <a:r>
              <a:rPr lang="en-US" dirty="0">
                <a:latin typeface="Times New Roman"/>
                <a:cs typeface="Times New Roman"/>
              </a:rPr>
              <a:t>While learning about Machine Learning it is best to actually work with real-world data. Not just artificial datasets.</a:t>
            </a:r>
            <a:endParaRPr lang="en-US" dirty="0"/>
          </a:p>
          <a:p>
            <a:pPr marL="285750" indent="-285750">
              <a:buChar char="•"/>
            </a:pPr>
            <a:endParaRPr lang="en-US" dirty="0">
              <a:latin typeface="Times New Roman"/>
              <a:cs typeface="Times New Roman"/>
            </a:endParaRPr>
          </a:p>
          <a:p>
            <a:pPr marL="285750" indent="-285750">
              <a:buChar char="•"/>
            </a:pPr>
            <a:endParaRPr lang="en-US" dirty="0">
              <a:latin typeface="Times New Roman"/>
              <a:cs typeface="Times New Roman"/>
            </a:endParaRPr>
          </a:p>
          <a:p>
            <a:pPr marL="285750" indent="-285750">
              <a:buChar char="•"/>
            </a:pPr>
            <a:r>
              <a:rPr lang="en-US" dirty="0">
                <a:latin typeface="Times New Roman"/>
                <a:cs typeface="Times New Roman"/>
              </a:rPr>
              <a:t>There are hundreds of open datasets to choose from. We have already work with already talked about the same in this ML course</a:t>
            </a:r>
            <a:endParaRPr lang="en-US" dirty="0"/>
          </a:p>
          <a:p>
            <a:br>
              <a:rPr lang="en-US" dirty="0"/>
            </a:br>
            <a:endParaRPr lang="en-US" dirty="0"/>
          </a:p>
          <a:p>
            <a:pPr algn="l"/>
            <a:endParaRPr lang="en-US" dirty="0"/>
          </a:p>
        </p:txBody>
      </p:sp>
    </p:spTree>
    <p:extLst>
      <p:ext uri="{BB962C8B-B14F-4D97-AF65-F5344CB8AC3E}">
        <p14:creationId xmlns:p14="http://schemas.microsoft.com/office/powerpoint/2010/main" val="1710375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Picture 3">
            <a:extLst>
              <a:ext uri="{FF2B5EF4-FFF2-40B4-BE49-F238E27FC236}">
                <a16:creationId xmlns:a16="http://schemas.microsoft.com/office/drawing/2014/main" id="{0EFB2F6C-3C5D-40BD-80FD-9C2AB74D8FE5}"/>
              </a:ext>
            </a:extLst>
          </p:cNvPr>
          <p:cNvPicPr>
            <a:picLocks noChangeAspect="1"/>
          </p:cNvPicPr>
          <p:nvPr/>
        </p:nvPicPr>
        <p:blipFill rotWithShape="1">
          <a:blip r:embed="rId3"/>
          <a:srcRect l="10016" t="12460" r="9680" b="6296"/>
          <a:stretch/>
        </p:blipFill>
        <p:spPr>
          <a:xfrm>
            <a:off x="1" y="503796"/>
            <a:ext cx="9144000" cy="4132704"/>
          </a:xfrm>
          <a:prstGeom prst="rect">
            <a:avLst/>
          </a:prstGeom>
        </p:spPr>
      </p:pic>
      <p:sp>
        <p:nvSpPr>
          <p:cNvPr id="2" name="TextBox 1">
            <a:extLst>
              <a:ext uri="{FF2B5EF4-FFF2-40B4-BE49-F238E27FC236}">
                <a16:creationId xmlns:a16="http://schemas.microsoft.com/office/drawing/2014/main" id="{9B34EF2A-C70A-4706-B340-F43ED07D8F60}"/>
              </a:ext>
            </a:extLst>
          </p:cNvPr>
          <p:cNvSpPr txBox="1"/>
          <p:nvPr/>
        </p:nvSpPr>
        <p:spPr>
          <a:xfrm>
            <a:off x="2756452" y="79513"/>
            <a:ext cx="4412974"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 REAL ESTATE PREDICTION CODE</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16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054306A5-7CBF-4E34-B86D-57F6547C7256}"/>
              </a:ext>
            </a:extLst>
          </p:cNvPr>
          <p:cNvPicPr>
            <a:picLocks noChangeAspect="1"/>
          </p:cNvPicPr>
          <p:nvPr/>
        </p:nvPicPr>
        <p:blipFill rotWithShape="1">
          <a:blip r:embed="rId3"/>
          <a:srcRect l="10225" t="12366" r="10629" b="6216"/>
          <a:stretch/>
        </p:blipFill>
        <p:spPr>
          <a:xfrm>
            <a:off x="0" y="477906"/>
            <a:ext cx="8938591" cy="4187687"/>
          </a:xfrm>
          <a:prstGeom prst="rect">
            <a:avLst/>
          </a:prstGeom>
        </p:spPr>
      </p:pic>
      <p:sp>
        <p:nvSpPr>
          <p:cNvPr id="4" name="TextBox 3">
            <a:extLst>
              <a:ext uri="{FF2B5EF4-FFF2-40B4-BE49-F238E27FC236}">
                <a16:creationId xmlns:a16="http://schemas.microsoft.com/office/drawing/2014/main" id="{6231E8F0-C12D-466A-A3E6-1FBC41018C78}"/>
              </a:ext>
            </a:extLst>
          </p:cNvPr>
          <p:cNvSpPr txBox="1"/>
          <p:nvPr/>
        </p:nvSpPr>
        <p:spPr>
          <a:xfrm>
            <a:off x="2908852" y="132522"/>
            <a:ext cx="398890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11</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TotalTime>
  <Words>1110</Words>
  <Application>Microsoft Office PowerPoint</Application>
  <PresentationFormat>On-screen Show (16:9)</PresentationFormat>
  <Paragraphs>99</Paragraphs>
  <Slides>25</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Roboto Condensed Light</vt:lpstr>
      <vt:lpstr>Arvo</vt:lpstr>
      <vt:lpstr>Roboto Condensed</vt:lpstr>
      <vt:lpstr>Wingdings</vt:lpstr>
      <vt:lpstr>Arial</vt:lpstr>
      <vt:lpstr>Times New Roman</vt:lpstr>
      <vt:lpstr>Salerio template</vt:lpstr>
      <vt:lpstr>INTERNATIONAL SCHOOL OF INFORMATICS AND MANAGEMENT</vt:lpstr>
      <vt:lpstr>TRAINING AT Techienest Pvt. Ltd, Jaipur</vt:lpstr>
      <vt:lpstr>PowerPoint Presentation</vt:lpstr>
      <vt:lpstr>COMPANY PROFILE</vt:lpstr>
      <vt:lpstr>Company Overview</vt:lpstr>
      <vt:lpstr>PowerPoint Presentation</vt:lpstr>
      <vt:lpstr>PowerPoint Presentation</vt:lpstr>
      <vt:lpstr>PowerPoint Presentation</vt:lpstr>
      <vt:lpstr>PowerPoint Presentation</vt:lpstr>
      <vt:lpstr>89,526,124$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SCHOOL OF INFORMATICS AND MANAGEMENT</dc:title>
  <dc:creator>nikhil</dc:creator>
  <cp:lastModifiedBy>nikhil kumawat</cp:lastModifiedBy>
  <cp:revision>226</cp:revision>
  <cp:lastPrinted>2021-12-09T08:36:05Z</cp:lastPrinted>
  <dcterms:modified xsi:type="dcterms:W3CDTF">2022-07-22T00:20:37Z</dcterms:modified>
</cp:coreProperties>
</file>